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9" r:id="rId8"/>
    <p:sldId id="264" r:id="rId9"/>
    <p:sldId id="262" r:id="rId10"/>
    <p:sldId id="267" r:id="rId11"/>
    <p:sldId id="265" r:id="rId12"/>
    <p:sldId id="263" r:id="rId13"/>
    <p:sldId id="268" r:id="rId14"/>
    <p:sldId id="283" r:id="rId15"/>
    <p:sldId id="272" r:id="rId16"/>
    <p:sldId id="266" r:id="rId17"/>
    <p:sldId id="288" r:id="rId18"/>
    <p:sldId id="269" r:id="rId19"/>
    <p:sldId id="271" r:id="rId20"/>
    <p:sldId id="273" r:id="rId21"/>
    <p:sldId id="276" r:id="rId22"/>
    <p:sldId id="270" r:id="rId23"/>
    <p:sldId id="274" r:id="rId24"/>
    <p:sldId id="275" r:id="rId25"/>
    <p:sldId id="287" r:id="rId26"/>
    <p:sldId id="279" r:id="rId27"/>
    <p:sldId id="280" r:id="rId28"/>
    <p:sldId id="284" r:id="rId29"/>
    <p:sldId id="282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B48"/>
    <a:srgbClr val="FFFFFF"/>
    <a:srgbClr val="4B4F67"/>
    <a:srgbClr val="219287"/>
    <a:srgbClr val="F2F2F2"/>
    <a:srgbClr val="D0EBB3"/>
    <a:srgbClr val="BAE18F"/>
    <a:srgbClr val="66FFCC"/>
    <a:srgbClr val="ACDCE2"/>
    <a:srgbClr val="2CC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27A16-B335-49AF-8E1A-18F33CF0A164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</dgm:pt>
    <dgm:pt modelId="{6BED9416-4EF9-4BD5-A2E8-EF303D83C604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Topic Decision</a:t>
          </a:r>
        </a:p>
      </dgm:t>
    </dgm:pt>
    <dgm:pt modelId="{D9AD65C9-6263-4025-B5DB-36B38D9FE45E}" type="parTrans" cxnId="{D8C28854-0ED0-4352-B13E-453601223B04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538170-DCDE-4947-B3B0-904E1819F3FE}" type="sibTrans" cxnId="{D8C28854-0ED0-4352-B13E-453601223B04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B1F9FC-6F71-412B-BF15-3226BCAA395B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Data Search </a:t>
          </a:r>
        </a:p>
      </dgm:t>
    </dgm:pt>
    <dgm:pt modelId="{30B39D47-8ABA-4684-93BA-ED13E3C640CA}" type="parTrans" cxnId="{C8DFD5AC-2B20-4253-92E2-4B4357B5A1FC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89DE90-185E-45B5-8C6D-CB78F423A6FB}" type="sibTrans" cxnId="{C8DFD5AC-2B20-4253-92E2-4B4357B5A1FC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93C261-353C-45C3-A21C-EA59A2DDC144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Data Cleansing</a:t>
          </a:r>
        </a:p>
      </dgm:t>
    </dgm:pt>
    <dgm:pt modelId="{2B3EB312-0370-4EA2-8143-6D8415080C76}" type="parTrans" cxnId="{1AE36EC2-C116-49F0-AF41-1457EDC3F7A6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054D23-E513-4639-8598-1AF8039F1D92}" type="sibTrans" cxnId="{1AE36EC2-C116-49F0-AF41-1457EDC3F7A6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CC13FF-21C9-491E-B9C0-AEB7990B36CD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Data Load</a:t>
          </a:r>
        </a:p>
      </dgm:t>
    </dgm:pt>
    <dgm:pt modelId="{B73B6F63-969B-4087-AABF-AFC57128A4C1}" type="parTrans" cxnId="{FF63C918-58B8-4354-853D-E12FAF22704F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28FD01-DFFC-4788-B827-D8AB0F8632B4}" type="sibTrans" cxnId="{FF63C918-58B8-4354-853D-E12FAF22704F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DE6EB0-6C9A-40D6-A763-650C5CC68193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606FB64B-DCB0-4169-A1D2-F8D2A6FEA446}" type="parTrans" cxnId="{9558C330-FBD2-486C-856D-CF8AA991BAFC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26B1F0-E455-4E4D-85B9-ADAFB10E5CD1}" type="sibTrans" cxnId="{9558C330-FBD2-486C-856D-CF8AA991BAFC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75046F-83E4-464B-9AED-7854D983FCBF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gm:t>
    </dgm:pt>
    <dgm:pt modelId="{044F43C8-D4DE-480E-8F3F-CB1C1E8AACA6}" type="parTrans" cxnId="{1DE3BEE6-DC4D-4FAD-90D0-E62912C16F75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CDF4D2-1A64-46CE-8AB1-EA660ADC3453}" type="sibTrans" cxnId="{1DE3BEE6-DC4D-4FAD-90D0-E62912C16F75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3E22A4-E62A-4939-B7C4-0B82C93E27F3}">
      <dgm:prSet phldrT="[Text]"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cs typeface="Calibri" panose="020F0502020204030204" pitchFamily="34" charset="0"/>
            </a:rPr>
            <a:t>Presentation</a:t>
          </a:r>
        </a:p>
      </dgm:t>
    </dgm:pt>
    <dgm:pt modelId="{BD20F6DA-8885-467F-B52B-A13387E9AD55}" type="parTrans" cxnId="{CE7D41A1-BF74-48AF-AE33-30D13A43EA2F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F0047C-5D51-4A65-BE99-D719AD78985A}" type="sibTrans" cxnId="{CE7D41A1-BF74-48AF-AE33-30D13A43EA2F}">
      <dgm:prSet/>
      <dgm:spPr/>
      <dgm:t>
        <a:bodyPr/>
        <a:lstStyle/>
        <a:p>
          <a:endParaRPr lang="en-US" sz="12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9CC253-F406-4FF6-A3A3-AC16CF34751E}" type="pres">
      <dgm:prSet presAssocID="{C8327A16-B335-49AF-8E1A-18F33CF0A164}" presName="Name0" presStyleCnt="0">
        <dgm:presLayoutVars>
          <dgm:dir/>
          <dgm:resizeHandles val="exact"/>
        </dgm:presLayoutVars>
      </dgm:prSet>
      <dgm:spPr/>
    </dgm:pt>
    <dgm:pt modelId="{DA8037E1-5377-4229-8FFE-4BE2B5728D60}" type="pres">
      <dgm:prSet presAssocID="{6BED9416-4EF9-4BD5-A2E8-EF303D83C604}" presName="composite" presStyleCnt="0"/>
      <dgm:spPr/>
    </dgm:pt>
    <dgm:pt modelId="{E12DDE58-03C0-41C6-B453-7431E95745D9}" type="pres">
      <dgm:prSet presAssocID="{6BED9416-4EF9-4BD5-A2E8-EF303D83C604}" presName="bgChev" presStyleLbl="node1" presStyleIdx="0" presStyleCnt="7" custScaleY="324032"/>
      <dgm:spPr>
        <a:solidFill>
          <a:srgbClr val="219287"/>
        </a:solidFill>
      </dgm:spPr>
    </dgm:pt>
    <dgm:pt modelId="{CEB73436-98A4-4A65-95FE-0CCD66D02B10}" type="pres">
      <dgm:prSet presAssocID="{6BED9416-4EF9-4BD5-A2E8-EF303D83C604}" presName="txNode" presStyleLbl="fgAcc1" presStyleIdx="0" presStyleCnt="7">
        <dgm:presLayoutVars>
          <dgm:bulletEnabled val="1"/>
        </dgm:presLayoutVars>
      </dgm:prSet>
      <dgm:spPr/>
    </dgm:pt>
    <dgm:pt modelId="{BA602684-AB13-4FB1-8C14-21B06629CE34}" type="pres">
      <dgm:prSet presAssocID="{DF538170-DCDE-4947-B3B0-904E1819F3FE}" presName="compositeSpace" presStyleCnt="0"/>
      <dgm:spPr/>
    </dgm:pt>
    <dgm:pt modelId="{67A09DFE-0738-43A6-8900-3F4A5883592E}" type="pres">
      <dgm:prSet presAssocID="{22B1F9FC-6F71-412B-BF15-3226BCAA395B}" presName="composite" presStyleCnt="0"/>
      <dgm:spPr/>
    </dgm:pt>
    <dgm:pt modelId="{A1A379A7-1F70-41C0-8AB7-86EC9B1DD33F}" type="pres">
      <dgm:prSet presAssocID="{22B1F9FC-6F71-412B-BF15-3226BCAA395B}" presName="bgChev" presStyleLbl="node1" presStyleIdx="1" presStyleCnt="7" custScaleY="330645"/>
      <dgm:spPr>
        <a:solidFill>
          <a:srgbClr val="2CC3B4"/>
        </a:solidFill>
      </dgm:spPr>
    </dgm:pt>
    <dgm:pt modelId="{7033B231-21C8-4CDC-8DAC-530F04333D33}" type="pres">
      <dgm:prSet presAssocID="{22B1F9FC-6F71-412B-BF15-3226BCAA395B}" presName="txNode" presStyleLbl="fgAcc1" presStyleIdx="1" presStyleCnt="7">
        <dgm:presLayoutVars>
          <dgm:bulletEnabled val="1"/>
        </dgm:presLayoutVars>
      </dgm:prSet>
      <dgm:spPr/>
    </dgm:pt>
    <dgm:pt modelId="{0AA4AD33-0248-4677-B4D2-C8F80FD29FC3}" type="pres">
      <dgm:prSet presAssocID="{3F89DE90-185E-45B5-8C6D-CB78F423A6FB}" presName="compositeSpace" presStyleCnt="0"/>
      <dgm:spPr/>
    </dgm:pt>
    <dgm:pt modelId="{016F0D0D-4E66-4161-86F5-7C848FADAB27}" type="pres">
      <dgm:prSet presAssocID="{C693C261-353C-45C3-A21C-EA59A2DDC144}" presName="composite" presStyleCnt="0"/>
      <dgm:spPr/>
    </dgm:pt>
    <dgm:pt modelId="{A716D1BC-7F2B-4059-AB57-75195E8FC67F}" type="pres">
      <dgm:prSet presAssocID="{C693C261-353C-45C3-A21C-EA59A2DDC144}" presName="bgChev" presStyleLbl="node1" presStyleIdx="2" presStyleCnt="7" custScaleY="330646"/>
      <dgm:spPr>
        <a:solidFill>
          <a:schemeClr val="accent4">
            <a:lumMod val="60000"/>
            <a:lumOff val="40000"/>
          </a:schemeClr>
        </a:solidFill>
      </dgm:spPr>
    </dgm:pt>
    <dgm:pt modelId="{15FA80DF-1D33-4E3F-8424-2FD342B5704D}" type="pres">
      <dgm:prSet presAssocID="{C693C261-353C-45C3-A21C-EA59A2DDC144}" presName="txNode" presStyleLbl="fgAcc1" presStyleIdx="2" presStyleCnt="7" custLinFactNeighborX="-3023">
        <dgm:presLayoutVars>
          <dgm:bulletEnabled val="1"/>
        </dgm:presLayoutVars>
      </dgm:prSet>
      <dgm:spPr/>
    </dgm:pt>
    <dgm:pt modelId="{E4A7ECD5-33A0-4851-8FA2-418E0D786942}" type="pres">
      <dgm:prSet presAssocID="{29054D23-E513-4639-8598-1AF8039F1D92}" presName="compositeSpace" presStyleCnt="0"/>
      <dgm:spPr/>
    </dgm:pt>
    <dgm:pt modelId="{A8944C1C-3BD3-4DBC-8D4E-6179531B9F24}" type="pres">
      <dgm:prSet presAssocID="{8DCC13FF-21C9-491E-B9C0-AEB7990B36CD}" presName="composite" presStyleCnt="0"/>
      <dgm:spPr/>
    </dgm:pt>
    <dgm:pt modelId="{138C03C5-6F90-4B40-A781-300AE176E598}" type="pres">
      <dgm:prSet presAssocID="{8DCC13FF-21C9-491E-B9C0-AEB7990B36CD}" presName="bgChev" presStyleLbl="node1" presStyleIdx="3" presStyleCnt="7" custScaleY="327339"/>
      <dgm:spPr>
        <a:solidFill>
          <a:schemeClr val="accent4">
            <a:lumMod val="40000"/>
            <a:lumOff val="60000"/>
          </a:schemeClr>
        </a:solidFill>
      </dgm:spPr>
    </dgm:pt>
    <dgm:pt modelId="{E4F07278-5F9C-456B-846E-071AFEDB45AC}" type="pres">
      <dgm:prSet presAssocID="{8DCC13FF-21C9-491E-B9C0-AEB7990B36CD}" presName="txNode" presStyleLbl="fgAcc1" presStyleIdx="3" presStyleCnt="7">
        <dgm:presLayoutVars>
          <dgm:bulletEnabled val="1"/>
        </dgm:presLayoutVars>
      </dgm:prSet>
      <dgm:spPr/>
    </dgm:pt>
    <dgm:pt modelId="{50C4B8EB-DF42-48C2-9894-8387ED92A4DD}" type="pres">
      <dgm:prSet presAssocID="{7F28FD01-DFFC-4788-B827-D8AB0F8632B4}" presName="compositeSpace" presStyleCnt="0"/>
      <dgm:spPr/>
    </dgm:pt>
    <dgm:pt modelId="{163A7178-A826-442F-B55D-D1307DA4701D}" type="pres">
      <dgm:prSet presAssocID="{46DE6EB0-6C9A-40D6-A763-650C5CC68193}" presName="composite" presStyleCnt="0"/>
      <dgm:spPr/>
    </dgm:pt>
    <dgm:pt modelId="{A11207DF-4553-44FC-8585-77BA13B78029}" type="pres">
      <dgm:prSet presAssocID="{46DE6EB0-6C9A-40D6-A763-650C5CC68193}" presName="bgChev" presStyleLbl="node1" presStyleIdx="4" presStyleCnt="7" custScaleY="327339"/>
      <dgm:spPr>
        <a:solidFill>
          <a:srgbClr val="D0EBB3"/>
        </a:solidFill>
      </dgm:spPr>
    </dgm:pt>
    <dgm:pt modelId="{FCE76855-16D0-4537-AC72-EF2D10407468}" type="pres">
      <dgm:prSet presAssocID="{46DE6EB0-6C9A-40D6-A763-650C5CC68193}" presName="txNode" presStyleLbl="fgAcc1" presStyleIdx="4" presStyleCnt="7">
        <dgm:presLayoutVars>
          <dgm:bulletEnabled val="1"/>
        </dgm:presLayoutVars>
      </dgm:prSet>
      <dgm:spPr/>
    </dgm:pt>
    <dgm:pt modelId="{2C5B4F78-A6B6-45EB-BA68-1D18844E50CF}" type="pres">
      <dgm:prSet presAssocID="{CF26B1F0-E455-4E4D-85B9-ADAFB10E5CD1}" presName="compositeSpace" presStyleCnt="0"/>
      <dgm:spPr/>
    </dgm:pt>
    <dgm:pt modelId="{7CBA870E-8E4E-4148-9681-629BD934406D}" type="pres">
      <dgm:prSet presAssocID="{5975046F-83E4-464B-9AED-7854D983FCBF}" presName="composite" presStyleCnt="0"/>
      <dgm:spPr/>
    </dgm:pt>
    <dgm:pt modelId="{7EB48C84-0CC6-490E-8BBF-560B712D731F}" type="pres">
      <dgm:prSet presAssocID="{5975046F-83E4-464B-9AED-7854D983FCBF}" presName="bgChev" presStyleLbl="node1" presStyleIdx="5" presStyleCnt="7" custScaleY="324032"/>
      <dgm:spPr>
        <a:solidFill>
          <a:srgbClr val="BAE18F"/>
        </a:solidFill>
      </dgm:spPr>
    </dgm:pt>
    <dgm:pt modelId="{4200FB87-1D06-4ADF-AF87-8232A3454375}" type="pres">
      <dgm:prSet presAssocID="{5975046F-83E4-464B-9AED-7854D983FCBF}" presName="txNode" presStyleLbl="fgAcc1" presStyleIdx="5" presStyleCnt="7">
        <dgm:presLayoutVars>
          <dgm:bulletEnabled val="1"/>
        </dgm:presLayoutVars>
      </dgm:prSet>
      <dgm:spPr/>
    </dgm:pt>
    <dgm:pt modelId="{58687E5C-8973-4337-808D-D03D8C81B3A0}" type="pres">
      <dgm:prSet presAssocID="{9DCDF4D2-1A64-46CE-8AB1-EA660ADC3453}" presName="compositeSpace" presStyleCnt="0"/>
      <dgm:spPr/>
    </dgm:pt>
    <dgm:pt modelId="{0F5AF088-9A19-4719-87CF-EA12D5069AD0}" type="pres">
      <dgm:prSet presAssocID="{C83E22A4-E62A-4939-B7C4-0B82C93E27F3}" presName="composite" presStyleCnt="0"/>
      <dgm:spPr/>
    </dgm:pt>
    <dgm:pt modelId="{C9CDFC74-E5B1-4E75-B0B4-36B9828BA74C}" type="pres">
      <dgm:prSet presAssocID="{C83E22A4-E62A-4939-B7C4-0B82C93E27F3}" presName="bgChev" presStyleLbl="node1" presStyleIdx="6" presStyleCnt="7" custScaleY="332298"/>
      <dgm:spPr>
        <a:solidFill>
          <a:srgbClr val="92D050"/>
        </a:solidFill>
      </dgm:spPr>
    </dgm:pt>
    <dgm:pt modelId="{BF91E141-9BC6-4074-BD46-A0F3A2FFCFD2}" type="pres">
      <dgm:prSet presAssocID="{C83E22A4-E62A-4939-B7C4-0B82C93E27F3}" presName="txNode" presStyleLbl="fgAcc1" presStyleIdx="6" presStyleCnt="7">
        <dgm:presLayoutVars>
          <dgm:bulletEnabled val="1"/>
        </dgm:presLayoutVars>
      </dgm:prSet>
      <dgm:spPr/>
    </dgm:pt>
  </dgm:ptLst>
  <dgm:cxnLst>
    <dgm:cxn modelId="{12E49A18-6C66-4B4E-9892-D7C5F7DD3AFD}" type="presOf" srcId="{C693C261-353C-45C3-A21C-EA59A2DDC144}" destId="{15FA80DF-1D33-4E3F-8424-2FD342B5704D}" srcOrd="0" destOrd="0" presId="urn:microsoft.com/office/officeart/2005/8/layout/chevronAccent+Icon"/>
    <dgm:cxn modelId="{FF63C918-58B8-4354-853D-E12FAF22704F}" srcId="{C8327A16-B335-49AF-8E1A-18F33CF0A164}" destId="{8DCC13FF-21C9-491E-B9C0-AEB7990B36CD}" srcOrd="3" destOrd="0" parTransId="{B73B6F63-969B-4087-AABF-AFC57128A4C1}" sibTransId="{7F28FD01-DFFC-4788-B827-D8AB0F8632B4}"/>
    <dgm:cxn modelId="{D970DF29-96A9-4336-AF69-8619FE63BCD1}" type="presOf" srcId="{8DCC13FF-21C9-491E-B9C0-AEB7990B36CD}" destId="{E4F07278-5F9C-456B-846E-071AFEDB45AC}" srcOrd="0" destOrd="0" presId="urn:microsoft.com/office/officeart/2005/8/layout/chevronAccent+Icon"/>
    <dgm:cxn modelId="{9558C330-FBD2-486C-856D-CF8AA991BAFC}" srcId="{C8327A16-B335-49AF-8E1A-18F33CF0A164}" destId="{46DE6EB0-6C9A-40D6-A763-650C5CC68193}" srcOrd="4" destOrd="0" parTransId="{606FB64B-DCB0-4169-A1D2-F8D2A6FEA446}" sibTransId="{CF26B1F0-E455-4E4D-85B9-ADAFB10E5CD1}"/>
    <dgm:cxn modelId="{1EDEEB35-0736-466E-A05F-E921360F8E58}" type="presOf" srcId="{5975046F-83E4-464B-9AED-7854D983FCBF}" destId="{4200FB87-1D06-4ADF-AF87-8232A3454375}" srcOrd="0" destOrd="0" presId="urn:microsoft.com/office/officeart/2005/8/layout/chevronAccent+Icon"/>
    <dgm:cxn modelId="{EAEB305D-A11B-440E-B4D0-D857CA68FFAB}" type="presOf" srcId="{46DE6EB0-6C9A-40D6-A763-650C5CC68193}" destId="{FCE76855-16D0-4537-AC72-EF2D10407468}" srcOrd="0" destOrd="0" presId="urn:microsoft.com/office/officeart/2005/8/layout/chevronAccent+Icon"/>
    <dgm:cxn modelId="{C953255E-593F-4D91-B0CB-DCC06D95DE96}" type="presOf" srcId="{C8327A16-B335-49AF-8E1A-18F33CF0A164}" destId="{E09CC253-F406-4FF6-A3A3-AC16CF34751E}" srcOrd="0" destOrd="0" presId="urn:microsoft.com/office/officeart/2005/8/layout/chevronAccent+Icon"/>
    <dgm:cxn modelId="{8ACD7E65-523D-4087-B57E-97D32431671F}" type="presOf" srcId="{6BED9416-4EF9-4BD5-A2E8-EF303D83C604}" destId="{CEB73436-98A4-4A65-95FE-0CCD66D02B10}" srcOrd="0" destOrd="0" presId="urn:microsoft.com/office/officeart/2005/8/layout/chevronAccent+Icon"/>
    <dgm:cxn modelId="{D8C28854-0ED0-4352-B13E-453601223B04}" srcId="{C8327A16-B335-49AF-8E1A-18F33CF0A164}" destId="{6BED9416-4EF9-4BD5-A2E8-EF303D83C604}" srcOrd="0" destOrd="0" parTransId="{D9AD65C9-6263-4025-B5DB-36B38D9FE45E}" sibTransId="{DF538170-DCDE-4947-B3B0-904E1819F3FE}"/>
    <dgm:cxn modelId="{FF66DB91-268E-44DB-9EEC-4EBA03D92BFE}" type="presOf" srcId="{C83E22A4-E62A-4939-B7C4-0B82C93E27F3}" destId="{BF91E141-9BC6-4074-BD46-A0F3A2FFCFD2}" srcOrd="0" destOrd="0" presId="urn:microsoft.com/office/officeart/2005/8/layout/chevronAccent+Icon"/>
    <dgm:cxn modelId="{CE7D41A1-BF74-48AF-AE33-30D13A43EA2F}" srcId="{C8327A16-B335-49AF-8E1A-18F33CF0A164}" destId="{C83E22A4-E62A-4939-B7C4-0B82C93E27F3}" srcOrd="6" destOrd="0" parTransId="{BD20F6DA-8885-467F-B52B-A13387E9AD55}" sibTransId="{3BF0047C-5D51-4A65-BE99-D719AD78985A}"/>
    <dgm:cxn modelId="{1ECCC7A3-C347-48F9-8D8E-3940219535B4}" type="presOf" srcId="{22B1F9FC-6F71-412B-BF15-3226BCAA395B}" destId="{7033B231-21C8-4CDC-8DAC-530F04333D33}" srcOrd="0" destOrd="0" presId="urn:microsoft.com/office/officeart/2005/8/layout/chevronAccent+Icon"/>
    <dgm:cxn modelId="{C8DFD5AC-2B20-4253-92E2-4B4357B5A1FC}" srcId="{C8327A16-B335-49AF-8E1A-18F33CF0A164}" destId="{22B1F9FC-6F71-412B-BF15-3226BCAA395B}" srcOrd="1" destOrd="0" parTransId="{30B39D47-8ABA-4684-93BA-ED13E3C640CA}" sibTransId="{3F89DE90-185E-45B5-8C6D-CB78F423A6FB}"/>
    <dgm:cxn modelId="{1AE36EC2-C116-49F0-AF41-1457EDC3F7A6}" srcId="{C8327A16-B335-49AF-8E1A-18F33CF0A164}" destId="{C693C261-353C-45C3-A21C-EA59A2DDC144}" srcOrd="2" destOrd="0" parTransId="{2B3EB312-0370-4EA2-8143-6D8415080C76}" sibTransId="{29054D23-E513-4639-8598-1AF8039F1D92}"/>
    <dgm:cxn modelId="{1DE3BEE6-DC4D-4FAD-90D0-E62912C16F75}" srcId="{C8327A16-B335-49AF-8E1A-18F33CF0A164}" destId="{5975046F-83E4-464B-9AED-7854D983FCBF}" srcOrd="5" destOrd="0" parTransId="{044F43C8-D4DE-480E-8F3F-CB1C1E8AACA6}" sibTransId="{9DCDF4D2-1A64-46CE-8AB1-EA660ADC3453}"/>
    <dgm:cxn modelId="{B913B28B-6F5E-47D0-8A41-4BB189DC7303}" type="presParOf" srcId="{E09CC253-F406-4FF6-A3A3-AC16CF34751E}" destId="{DA8037E1-5377-4229-8FFE-4BE2B5728D60}" srcOrd="0" destOrd="0" presId="urn:microsoft.com/office/officeart/2005/8/layout/chevronAccent+Icon"/>
    <dgm:cxn modelId="{BF6F32FD-7F1F-47EF-AB0E-ED7DC74AAB87}" type="presParOf" srcId="{DA8037E1-5377-4229-8FFE-4BE2B5728D60}" destId="{E12DDE58-03C0-41C6-B453-7431E95745D9}" srcOrd="0" destOrd="0" presId="urn:microsoft.com/office/officeart/2005/8/layout/chevronAccent+Icon"/>
    <dgm:cxn modelId="{61096457-66BF-4BF0-B78B-4FA59A15D2C2}" type="presParOf" srcId="{DA8037E1-5377-4229-8FFE-4BE2B5728D60}" destId="{CEB73436-98A4-4A65-95FE-0CCD66D02B10}" srcOrd="1" destOrd="0" presId="urn:microsoft.com/office/officeart/2005/8/layout/chevronAccent+Icon"/>
    <dgm:cxn modelId="{DC4BB6FE-0849-452D-976C-ECB1D7D4D2E9}" type="presParOf" srcId="{E09CC253-F406-4FF6-A3A3-AC16CF34751E}" destId="{BA602684-AB13-4FB1-8C14-21B06629CE34}" srcOrd="1" destOrd="0" presId="urn:microsoft.com/office/officeart/2005/8/layout/chevronAccent+Icon"/>
    <dgm:cxn modelId="{A01DAC92-FFF7-42D7-BABC-154059D47429}" type="presParOf" srcId="{E09CC253-F406-4FF6-A3A3-AC16CF34751E}" destId="{67A09DFE-0738-43A6-8900-3F4A5883592E}" srcOrd="2" destOrd="0" presId="urn:microsoft.com/office/officeart/2005/8/layout/chevronAccent+Icon"/>
    <dgm:cxn modelId="{BD192F5D-EAF7-4405-A382-BEAB5838D08B}" type="presParOf" srcId="{67A09DFE-0738-43A6-8900-3F4A5883592E}" destId="{A1A379A7-1F70-41C0-8AB7-86EC9B1DD33F}" srcOrd="0" destOrd="0" presId="urn:microsoft.com/office/officeart/2005/8/layout/chevronAccent+Icon"/>
    <dgm:cxn modelId="{22A24B17-4618-449A-9D55-FBCEEE150D15}" type="presParOf" srcId="{67A09DFE-0738-43A6-8900-3F4A5883592E}" destId="{7033B231-21C8-4CDC-8DAC-530F04333D33}" srcOrd="1" destOrd="0" presId="urn:microsoft.com/office/officeart/2005/8/layout/chevronAccent+Icon"/>
    <dgm:cxn modelId="{9286BACD-600B-48C0-BAE5-1A807948077E}" type="presParOf" srcId="{E09CC253-F406-4FF6-A3A3-AC16CF34751E}" destId="{0AA4AD33-0248-4677-B4D2-C8F80FD29FC3}" srcOrd="3" destOrd="0" presId="urn:microsoft.com/office/officeart/2005/8/layout/chevronAccent+Icon"/>
    <dgm:cxn modelId="{1B562F12-BE70-454D-B827-CB0E778889D0}" type="presParOf" srcId="{E09CC253-F406-4FF6-A3A3-AC16CF34751E}" destId="{016F0D0D-4E66-4161-86F5-7C848FADAB27}" srcOrd="4" destOrd="0" presId="urn:microsoft.com/office/officeart/2005/8/layout/chevronAccent+Icon"/>
    <dgm:cxn modelId="{EA2E7173-DC4F-4532-BC93-BCD7E2DE160D}" type="presParOf" srcId="{016F0D0D-4E66-4161-86F5-7C848FADAB27}" destId="{A716D1BC-7F2B-4059-AB57-75195E8FC67F}" srcOrd="0" destOrd="0" presId="urn:microsoft.com/office/officeart/2005/8/layout/chevronAccent+Icon"/>
    <dgm:cxn modelId="{F3028A98-0FE1-45A2-8725-382B48BEA860}" type="presParOf" srcId="{016F0D0D-4E66-4161-86F5-7C848FADAB27}" destId="{15FA80DF-1D33-4E3F-8424-2FD342B5704D}" srcOrd="1" destOrd="0" presId="urn:microsoft.com/office/officeart/2005/8/layout/chevronAccent+Icon"/>
    <dgm:cxn modelId="{E2D68C2C-505E-4961-87EF-CF2641AF24D7}" type="presParOf" srcId="{E09CC253-F406-4FF6-A3A3-AC16CF34751E}" destId="{E4A7ECD5-33A0-4851-8FA2-418E0D786942}" srcOrd="5" destOrd="0" presId="urn:microsoft.com/office/officeart/2005/8/layout/chevronAccent+Icon"/>
    <dgm:cxn modelId="{3D8D4FAA-24AC-4EC9-A860-B7E45CCD9436}" type="presParOf" srcId="{E09CC253-F406-4FF6-A3A3-AC16CF34751E}" destId="{A8944C1C-3BD3-4DBC-8D4E-6179531B9F24}" srcOrd="6" destOrd="0" presId="urn:microsoft.com/office/officeart/2005/8/layout/chevronAccent+Icon"/>
    <dgm:cxn modelId="{B9AF7D37-C23F-45C3-9D83-064C507B218B}" type="presParOf" srcId="{A8944C1C-3BD3-4DBC-8D4E-6179531B9F24}" destId="{138C03C5-6F90-4B40-A781-300AE176E598}" srcOrd="0" destOrd="0" presId="urn:microsoft.com/office/officeart/2005/8/layout/chevronAccent+Icon"/>
    <dgm:cxn modelId="{45E14D1E-51C1-496E-AE04-21CF5815DC37}" type="presParOf" srcId="{A8944C1C-3BD3-4DBC-8D4E-6179531B9F24}" destId="{E4F07278-5F9C-456B-846E-071AFEDB45AC}" srcOrd="1" destOrd="0" presId="urn:microsoft.com/office/officeart/2005/8/layout/chevronAccent+Icon"/>
    <dgm:cxn modelId="{504D0759-918C-436B-B155-18F7759B10C4}" type="presParOf" srcId="{E09CC253-F406-4FF6-A3A3-AC16CF34751E}" destId="{50C4B8EB-DF42-48C2-9894-8387ED92A4DD}" srcOrd="7" destOrd="0" presId="urn:microsoft.com/office/officeart/2005/8/layout/chevronAccent+Icon"/>
    <dgm:cxn modelId="{0C7F43F0-6FC3-4E7C-8E10-CA26907F60E5}" type="presParOf" srcId="{E09CC253-F406-4FF6-A3A3-AC16CF34751E}" destId="{163A7178-A826-442F-B55D-D1307DA4701D}" srcOrd="8" destOrd="0" presId="urn:microsoft.com/office/officeart/2005/8/layout/chevronAccent+Icon"/>
    <dgm:cxn modelId="{DA3328E3-4AE4-4EB6-8495-191BD633117F}" type="presParOf" srcId="{163A7178-A826-442F-B55D-D1307DA4701D}" destId="{A11207DF-4553-44FC-8585-77BA13B78029}" srcOrd="0" destOrd="0" presId="urn:microsoft.com/office/officeart/2005/8/layout/chevronAccent+Icon"/>
    <dgm:cxn modelId="{20B793B6-33D9-47AC-BE11-AB9760D0A394}" type="presParOf" srcId="{163A7178-A826-442F-B55D-D1307DA4701D}" destId="{FCE76855-16D0-4537-AC72-EF2D10407468}" srcOrd="1" destOrd="0" presId="urn:microsoft.com/office/officeart/2005/8/layout/chevronAccent+Icon"/>
    <dgm:cxn modelId="{81A0DE8A-F511-4CA7-868D-ABA1D6B4A2B3}" type="presParOf" srcId="{E09CC253-F406-4FF6-A3A3-AC16CF34751E}" destId="{2C5B4F78-A6B6-45EB-BA68-1D18844E50CF}" srcOrd="9" destOrd="0" presId="urn:microsoft.com/office/officeart/2005/8/layout/chevronAccent+Icon"/>
    <dgm:cxn modelId="{D025D993-1410-4F4B-8749-E50E721ED937}" type="presParOf" srcId="{E09CC253-F406-4FF6-A3A3-AC16CF34751E}" destId="{7CBA870E-8E4E-4148-9681-629BD934406D}" srcOrd="10" destOrd="0" presId="urn:microsoft.com/office/officeart/2005/8/layout/chevronAccent+Icon"/>
    <dgm:cxn modelId="{F53985CF-A0C9-43A2-BCC0-39DA8F02B094}" type="presParOf" srcId="{7CBA870E-8E4E-4148-9681-629BD934406D}" destId="{7EB48C84-0CC6-490E-8BBF-560B712D731F}" srcOrd="0" destOrd="0" presId="urn:microsoft.com/office/officeart/2005/8/layout/chevronAccent+Icon"/>
    <dgm:cxn modelId="{FA543429-7F0A-4DF4-B614-A151A054A08A}" type="presParOf" srcId="{7CBA870E-8E4E-4148-9681-629BD934406D}" destId="{4200FB87-1D06-4ADF-AF87-8232A3454375}" srcOrd="1" destOrd="0" presId="urn:microsoft.com/office/officeart/2005/8/layout/chevronAccent+Icon"/>
    <dgm:cxn modelId="{7C711805-4FED-4754-96C5-010DD4CF1A42}" type="presParOf" srcId="{E09CC253-F406-4FF6-A3A3-AC16CF34751E}" destId="{58687E5C-8973-4337-808D-D03D8C81B3A0}" srcOrd="11" destOrd="0" presId="urn:microsoft.com/office/officeart/2005/8/layout/chevronAccent+Icon"/>
    <dgm:cxn modelId="{766CF034-FCB2-485C-9B91-EA7D5C5A3129}" type="presParOf" srcId="{E09CC253-F406-4FF6-A3A3-AC16CF34751E}" destId="{0F5AF088-9A19-4719-87CF-EA12D5069AD0}" srcOrd="12" destOrd="0" presId="urn:microsoft.com/office/officeart/2005/8/layout/chevronAccent+Icon"/>
    <dgm:cxn modelId="{9BF815A4-62D8-47B8-AA7E-ABBA9F26BDBA}" type="presParOf" srcId="{0F5AF088-9A19-4719-87CF-EA12D5069AD0}" destId="{C9CDFC74-E5B1-4E75-B0B4-36B9828BA74C}" srcOrd="0" destOrd="0" presId="urn:microsoft.com/office/officeart/2005/8/layout/chevronAccent+Icon"/>
    <dgm:cxn modelId="{3F59E469-0C52-4E68-837A-C86FEACFA7E5}" type="presParOf" srcId="{0F5AF088-9A19-4719-87CF-EA12D5069AD0}" destId="{BF91E141-9BC6-4074-BD46-A0F3A2FFCFD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DDE58-03C0-41C6-B453-7431E95745D9}">
      <dsp:nvSpPr>
        <dsp:cNvPr id="0" name=""/>
        <dsp:cNvSpPr/>
      </dsp:nvSpPr>
      <dsp:spPr>
        <a:xfrm>
          <a:off x="4461" y="23811"/>
          <a:ext cx="1492609" cy="1866901"/>
        </a:xfrm>
        <a:prstGeom prst="chevron">
          <a:avLst>
            <a:gd name="adj" fmla="val 40000"/>
          </a:avLst>
        </a:prstGeom>
        <a:solidFill>
          <a:srgbClr val="2192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73436-98A4-4A65-95FE-0CCD66D02B10}">
      <dsp:nvSpPr>
        <dsp:cNvPr id="0" name=""/>
        <dsp:cNvSpPr/>
      </dsp:nvSpPr>
      <dsp:spPr>
        <a:xfrm>
          <a:off x="402490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Topic Decision</a:t>
          </a:r>
        </a:p>
      </dsp:txBody>
      <dsp:txXfrm>
        <a:off x="419365" y="830100"/>
        <a:ext cx="1226675" cy="542397"/>
      </dsp:txXfrm>
    </dsp:sp>
    <dsp:sp modelId="{A1A379A7-1F70-41C0-8AB7-86EC9B1DD33F}">
      <dsp:nvSpPr>
        <dsp:cNvPr id="0" name=""/>
        <dsp:cNvSpPr/>
      </dsp:nvSpPr>
      <dsp:spPr>
        <a:xfrm>
          <a:off x="1709352" y="4761"/>
          <a:ext cx="1492609" cy="1905001"/>
        </a:xfrm>
        <a:prstGeom prst="chevron">
          <a:avLst>
            <a:gd name="adj" fmla="val 40000"/>
          </a:avLst>
        </a:prstGeom>
        <a:solidFill>
          <a:srgbClr val="2CC3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3B231-21C8-4CDC-8DAC-530F04333D33}">
      <dsp:nvSpPr>
        <dsp:cNvPr id="0" name=""/>
        <dsp:cNvSpPr/>
      </dsp:nvSpPr>
      <dsp:spPr>
        <a:xfrm>
          <a:off x="2107381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378643"/>
              <a:satOff val="7741"/>
              <a:lumOff val="-3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Data Search </a:t>
          </a:r>
        </a:p>
      </dsp:txBody>
      <dsp:txXfrm>
        <a:off x="2124256" y="830100"/>
        <a:ext cx="1226675" cy="542397"/>
      </dsp:txXfrm>
    </dsp:sp>
    <dsp:sp modelId="{A716D1BC-7F2B-4059-AB57-75195E8FC67F}">
      <dsp:nvSpPr>
        <dsp:cNvPr id="0" name=""/>
        <dsp:cNvSpPr/>
      </dsp:nvSpPr>
      <dsp:spPr>
        <a:xfrm>
          <a:off x="3414243" y="4758"/>
          <a:ext cx="1492609" cy="1905007"/>
        </a:xfrm>
        <a:prstGeom prst="chevron">
          <a:avLst>
            <a:gd name="adj" fmla="val 4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A80DF-1D33-4E3F-8424-2FD342B5704D}">
      <dsp:nvSpPr>
        <dsp:cNvPr id="0" name=""/>
        <dsp:cNvSpPr/>
      </dsp:nvSpPr>
      <dsp:spPr>
        <a:xfrm>
          <a:off x="3774170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757287"/>
              <a:satOff val="15482"/>
              <a:lumOff val="-7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Data Cleansing</a:t>
          </a:r>
        </a:p>
      </dsp:txBody>
      <dsp:txXfrm>
        <a:off x="3791045" y="830100"/>
        <a:ext cx="1226675" cy="542397"/>
      </dsp:txXfrm>
    </dsp:sp>
    <dsp:sp modelId="{138C03C5-6F90-4B40-A781-300AE176E598}">
      <dsp:nvSpPr>
        <dsp:cNvPr id="0" name=""/>
        <dsp:cNvSpPr/>
      </dsp:nvSpPr>
      <dsp:spPr>
        <a:xfrm>
          <a:off x="5119135" y="14285"/>
          <a:ext cx="1492609" cy="1885954"/>
        </a:xfrm>
        <a:prstGeom prst="chevron">
          <a:avLst>
            <a:gd name="adj" fmla="val 4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07278-5F9C-456B-846E-071AFEDB45AC}">
      <dsp:nvSpPr>
        <dsp:cNvPr id="0" name=""/>
        <dsp:cNvSpPr/>
      </dsp:nvSpPr>
      <dsp:spPr>
        <a:xfrm>
          <a:off x="5517164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Data Load</a:t>
          </a:r>
        </a:p>
      </dsp:txBody>
      <dsp:txXfrm>
        <a:off x="5534039" y="830100"/>
        <a:ext cx="1226675" cy="542397"/>
      </dsp:txXfrm>
    </dsp:sp>
    <dsp:sp modelId="{A11207DF-4553-44FC-8585-77BA13B78029}">
      <dsp:nvSpPr>
        <dsp:cNvPr id="0" name=""/>
        <dsp:cNvSpPr/>
      </dsp:nvSpPr>
      <dsp:spPr>
        <a:xfrm>
          <a:off x="6824026" y="14285"/>
          <a:ext cx="1492609" cy="1885954"/>
        </a:xfrm>
        <a:prstGeom prst="chevron">
          <a:avLst>
            <a:gd name="adj" fmla="val 40000"/>
          </a:avLst>
        </a:prstGeom>
        <a:solidFill>
          <a:srgbClr val="D0EB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76855-16D0-4537-AC72-EF2D10407468}">
      <dsp:nvSpPr>
        <dsp:cNvPr id="0" name=""/>
        <dsp:cNvSpPr/>
      </dsp:nvSpPr>
      <dsp:spPr>
        <a:xfrm>
          <a:off x="7222055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514574"/>
              <a:satOff val="30963"/>
              <a:lumOff val="-14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7238930" y="830100"/>
        <a:ext cx="1226675" cy="542397"/>
      </dsp:txXfrm>
    </dsp:sp>
    <dsp:sp modelId="{7EB48C84-0CC6-490E-8BBF-560B712D731F}">
      <dsp:nvSpPr>
        <dsp:cNvPr id="0" name=""/>
        <dsp:cNvSpPr/>
      </dsp:nvSpPr>
      <dsp:spPr>
        <a:xfrm>
          <a:off x="8528917" y="23811"/>
          <a:ext cx="1492609" cy="1866901"/>
        </a:xfrm>
        <a:prstGeom prst="chevron">
          <a:avLst>
            <a:gd name="adj" fmla="val 40000"/>
          </a:avLst>
        </a:prstGeom>
        <a:solidFill>
          <a:srgbClr val="BAE1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0FB87-1D06-4ADF-AF87-8232A3454375}">
      <dsp:nvSpPr>
        <dsp:cNvPr id="0" name=""/>
        <dsp:cNvSpPr/>
      </dsp:nvSpPr>
      <dsp:spPr>
        <a:xfrm>
          <a:off x="8926946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6893216"/>
              <a:satOff val="38704"/>
              <a:lumOff val="-17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Visualization</a:t>
          </a:r>
        </a:p>
      </dsp:txBody>
      <dsp:txXfrm>
        <a:off x="8943821" y="830100"/>
        <a:ext cx="1226675" cy="542397"/>
      </dsp:txXfrm>
    </dsp:sp>
    <dsp:sp modelId="{C9CDFC74-E5B1-4E75-B0B4-36B9828BA74C}">
      <dsp:nvSpPr>
        <dsp:cNvPr id="0" name=""/>
        <dsp:cNvSpPr/>
      </dsp:nvSpPr>
      <dsp:spPr>
        <a:xfrm>
          <a:off x="10233809" y="0"/>
          <a:ext cx="1492609" cy="1914525"/>
        </a:xfrm>
        <a:prstGeom prst="chevron">
          <a:avLst>
            <a:gd name="adj" fmla="val 4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1E141-9BC6-4074-BD46-A0F3A2FFCFD2}">
      <dsp:nvSpPr>
        <dsp:cNvPr id="0" name=""/>
        <dsp:cNvSpPr/>
      </dsp:nvSpPr>
      <dsp:spPr>
        <a:xfrm>
          <a:off x="10631838" y="813225"/>
          <a:ext cx="1260425" cy="576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cs typeface="Calibri" panose="020F0502020204030204" pitchFamily="34" charset="0"/>
            </a:rPr>
            <a:t>Presentation</a:t>
          </a:r>
        </a:p>
      </dsp:txBody>
      <dsp:txXfrm>
        <a:off x="10648713" y="830100"/>
        <a:ext cx="1226675" cy="542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10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0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0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4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3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5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26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64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3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39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chemeClr val="bg2">
                <a:tint val="93000"/>
                <a:satMod val="150000"/>
                <a:shade val="98000"/>
                <a:lumMod val="102000"/>
              </a:schemeClr>
            </a:gs>
            <a:gs pos="9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72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airbnb.com/get-the-data.html" TargetMode="External"/><Relationship Id="rId2" Type="http://schemas.openxmlformats.org/officeDocument/2006/relationships/hyperlink" Target="https://www.kaggle.com/dgomonov/new-york-city-airbnb-open-dat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05B30-E7F4-427F-89DC-038FBF33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2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99589-C961-4A41-8A3A-A49FA29B0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3913" y="660963"/>
            <a:ext cx="5099685" cy="1800225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New York City Airbnb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A2F56-DE24-4EF3-8149-BBF2C724B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7264" y="4550603"/>
            <a:ext cx="7404736" cy="61027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Using Mongo DB and MongoDB Atlas</a:t>
            </a:r>
          </a:p>
          <a:p>
            <a:pPr algn="l"/>
            <a:endParaRPr 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EA601D-F6AE-4A22-A2B1-8230232A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5160881"/>
            <a:ext cx="2505790" cy="150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C68B19F-37D4-4FF3-BBFC-3D97B73DE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8589" r="6144" b="19147"/>
          <a:stretch/>
        </p:blipFill>
        <p:spPr bwMode="auto">
          <a:xfrm>
            <a:off x="8422680" y="5160881"/>
            <a:ext cx="3258015" cy="150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708A81-71EE-4391-94E6-27C73AC823B6}"/>
              </a:ext>
            </a:extLst>
          </p:cNvPr>
          <p:cNvSpPr/>
          <p:nvPr/>
        </p:nvSpPr>
        <p:spPr>
          <a:xfrm>
            <a:off x="6981936" y="2406686"/>
            <a:ext cx="30153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By: Kriti Srivastava</a:t>
            </a:r>
          </a:p>
        </p:txBody>
      </p:sp>
    </p:spTree>
    <p:extLst>
      <p:ext uri="{BB962C8B-B14F-4D97-AF65-F5344CB8AC3E}">
        <p14:creationId xmlns:p14="http://schemas.microsoft.com/office/powerpoint/2010/main" val="219858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3" y="520700"/>
            <a:ext cx="5246687" cy="558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Created Indexes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6687A-12C9-4F05-AA05-76B66425F4FB}"/>
              </a:ext>
            </a:extLst>
          </p:cNvPr>
          <p:cNvSpPr txBox="1"/>
          <p:nvPr/>
        </p:nvSpPr>
        <p:spPr>
          <a:xfrm>
            <a:off x="134938" y="1729591"/>
            <a:ext cx="6189662" cy="4278094"/>
          </a:xfrm>
          <a:prstGeom prst="rect">
            <a:avLst/>
          </a:prstGeom>
          <a:solidFill>
            <a:srgbClr val="262B48">
              <a:alpha val="26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-1})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-1})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room_type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db.project.ensureIndex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room_type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: 1, price: 1})</a:t>
            </a: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</a:rPr>
              <a:t>db.project.getIndexes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7F637-6597-4131-A36F-DE29F466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16270"/>
            <a:ext cx="4933950" cy="3752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34600-1C08-4264-8FAA-3D23B784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268397"/>
            <a:ext cx="4933950" cy="24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803275"/>
            <a:ext cx="7242466" cy="558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Data Analysis and Visualizations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3" y="847725"/>
            <a:ext cx="10990262" cy="10287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B3A69-EA99-450A-91C1-B504DA5285A3}"/>
              </a:ext>
            </a:extLst>
          </p:cNvPr>
          <p:cNvSpPr txBox="1"/>
          <p:nvPr/>
        </p:nvSpPr>
        <p:spPr>
          <a:xfrm>
            <a:off x="838200" y="1628775"/>
            <a:ext cx="746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MongoDB for aggregations and data analysis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Mongo charts for creating charts and visualization.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Mongo chart is available for free in the MongoDB Atlas.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2845505-BA62-4809-9736-D2528884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4048701"/>
            <a:ext cx="3096340" cy="18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F9B71BD-FCEF-4CF4-B10A-54AECD7BC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8589" r="6144" b="19147"/>
          <a:stretch/>
        </p:blipFill>
        <p:spPr bwMode="auto">
          <a:xfrm>
            <a:off x="7032680" y="4058802"/>
            <a:ext cx="4025845" cy="18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25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3" y="710290"/>
            <a:ext cx="7242466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Rechecking for the missing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2E1AB-436B-42AB-B6B4-656F8AC1AEE3}"/>
              </a:ext>
            </a:extLst>
          </p:cNvPr>
          <p:cNvSpPr txBox="1"/>
          <p:nvPr/>
        </p:nvSpPr>
        <p:spPr>
          <a:xfrm>
            <a:off x="0" y="1525997"/>
            <a:ext cx="11841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No null values in the data set at this stage.</a:t>
            </a:r>
          </a:p>
          <a:p>
            <a:pPr lvl="1"/>
            <a:r>
              <a:rPr lang="en-US" sz="2000" dirty="0"/>
              <a:t>To me safe, I will also remove the nulls and missing values while writing the queries.</a:t>
            </a:r>
          </a:p>
          <a:p>
            <a:pPr lvl="1"/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481370" y="2849436"/>
            <a:ext cx="7310730" cy="3785652"/>
          </a:xfrm>
          <a:prstGeom prst="rect">
            <a:avLst/>
          </a:prstGeom>
          <a:solidFill>
            <a:srgbClr val="262B48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({id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({name :null}).count()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host_id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({hostname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null 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 : null 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({latitude 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({longitude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roomtype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 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({price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minimum_nights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number_of_reviews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last_review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calculated_host_listings_count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   : null}).count()</a:t>
            </a:r>
          </a:p>
          <a:p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db.project.find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rial Rounded MT Bold" panose="020F0704030504030204" pitchFamily="34" charset="0"/>
              </a:rPr>
              <a:t>({availability_365 : null}).count()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A32EA-6234-4BF7-90FA-BAFBA374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66" y="3882363"/>
            <a:ext cx="3638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2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9647238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Airbnb Listings by Room Type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275" y="961253"/>
            <a:ext cx="5572022" cy="23622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point on a map shows  an Airbnb listing.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are colored as per the room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map is generated using Geospatial feature in the MongoDB chart that is available on 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map initially shows up to 1000 documents, however as we zoom in, the map shows more documents in the selected area.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E60C8-3FB4-4AC4-844F-D0EEC972F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326" y="590550"/>
            <a:ext cx="6017441" cy="2889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6C2E3-458D-49CA-B40B-6D5E630C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65" y="3530639"/>
            <a:ext cx="8538902" cy="32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9647238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Airbnb listings on map by Neighborhood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D5898-E3C8-42FF-BA2C-33D73FBA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6" y="1115982"/>
            <a:ext cx="11294347" cy="55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6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9647238" cy="510970"/>
          </a:xfrm>
        </p:spPr>
        <p:txBody>
          <a:bodyPr>
            <a:normAutofit fontScale="90000"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sz="3600" dirty="0">
                <a:cs typeface="Arial" panose="020B0604020202020204" pitchFamily="34" charset="0"/>
              </a:rPr>
              <a:t>Airbnb listings by Neighborhood Group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3875084" y="5473612"/>
            <a:ext cx="824477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{$group: {"_id": "$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", "Count" :{ $sum: 1}}}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 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A8666-250C-4F58-9935-2FC2513E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85" y="1098411"/>
            <a:ext cx="8244775" cy="4083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6C37D-B1AB-410F-8E88-D1BD1585114F}"/>
              </a:ext>
            </a:extLst>
          </p:cNvPr>
          <p:cNvSpPr txBox="1"/>
          <p:nvPr/>
        </p:nvSpPr>
        <p:spPr>
          <a:xfrm>
            <a:off x="205743" y="1153119"/>
            <a:ext cx="36693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 has largest number of Airbnb listing.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 had 21,661listings on Airbnb.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Brooklyn came next close to Manhattan with total count of 20,104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Queens, Bronx and Staten Island is way behind from Manhattan and Brooklyn.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comes Queens with 5,666 listings, Bronx with 1,091.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Staten Island has least number of listings with just 373.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Manhattan and Brooklyn has a lot of options to choose from.</a:t>
            </a:r>
          </a:p>
        </p:txBody>
      </p:sp>
    </p:spTree>
    <p:extLst>
      <p:ext uri="{BB962C8B-B14F-4D97-AF65-F5344CB8AC3E}">
        <p14:creationId xmlns:p14="http://schemas.microsoft.com/office/powerpoint/2010/main" val="161366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9647238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Airbnb listings by Room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3875084" y="5473612"/>
            <a:ext cx="824477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"$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"Count" :{ $sum: 1}}}</a:t>
            </a:r>
          </a:p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6C37D-B1AB-410F-8E88-D1BD1585114F}"/>
              </a:ext>
            </a:extLst>
          </p:cNvPr>
          <p:cNvSpPr txBox="1"/>
          <p:nvPr/>
        </p:nvSpPr>
        <p:spPr>
          <a:xfrm>
            <a:off x="205743" y="1153119"/>
            <a:ext cx="3669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New York in 2019 offered 25,409 listings at the Entire home or Apartment.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22,326 private rooms.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1,160 shared room. Which is very low as compare to that of private rooms and entire home or apartments.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8524C-9EC6-4E6C-83BD-7A81C814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83" y="1079943"/>
            <a:ext cx="8190519" cy="42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2" y="349276"/>
            <a:ext cx="9647238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Most Popular Neighborhood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93220" y="5265595"/>
            <a:ext cx="1189303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{$group:{"_id":{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:"$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"},"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Num_hosting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":{$sum:{$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:[{$ne:[{$type:"$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calculated_host_listings_count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"},"missing" ]},1,0]}}}},</a:t>
            </a:r>
          </a:p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Num_hosting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-1}},</a:t>
            </a:r>
          </a:p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{$project:{"_id": 0,neighbourhood: "$_id.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</a:t>
            </a:r>
            <a:r>
              <a:rPr lang="en-US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Num_hosting</a:t>
            </a:r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1}}])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6C37D-B1AB-410F-8E88-D1BD1585114F}"/>
              </a:ext>
            </a:extLst>
          </p:cNvPr>
          <p:cNvSpPr txBox="1"/>
          <p:nvPr/>
        </p:nvSpPr>
        <p:spPr>
          <a:xfrm>
            <a:off x="251151" y="1155215"/>
            <a:ext cx="3669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the top 10 most popular neighborhoods.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Williamsburg from Brooklyn is  the most popular neighborhood.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popularity has been calculated by the count of the </a:t>
            </a:r>
            <a:r>
              <a:rPr lang="en-US" dirty="0" err="1"/>
              <a:t>tnumber</a:t>
            </a:r>
            <a:r>
              <a:rPr lang="en-US" dirty="0"/>
              <a:t> of bookings hosted by the listed property.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AC18C-5922-40D6-882F-1A51A404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155215"/>
            <a:ext cx="7814307" cy="39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1" y="350137"/>
            <a:ext cx="10749179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Average Room Types Prices in all Neighborhood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195262" y="5563777"/>
            <a:ext cx="11801475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([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{"price": {$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0 }, "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{ 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nin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 null, "" ]}, "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{ 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nin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 null, "" ]}}} 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 :{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 }, "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{$avg : "$price" }}},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 :{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-1}},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 :{ "_id": 0, 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"$_id.neighbourhood_group",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"$_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 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1}}  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9EA59-4717-4AF5-8B25-44AE62AB3D1D}"/>
              </a:ext>
            </a:extLst>
          </p:cNvPr>
          <p:cNvSpPr txBox="1"/>
          <p:nvPr/>
        </p:nvSpPr>
        <p:spPr>
          <a:xfrm>
            <a:off x="283896" y="1073395"/>
            <a:ext cx="3509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Obviously, entire home or apartment in Manhattan is most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average price of the entire room or apartment in Manhattan is almost $250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Shared rooms in Brooklynn are least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 looking at the heat, we can see that average price of the private rooms per night is under $150.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pricing of shared rooms are under $100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Average pricing of Entire home/apt in Queens and Bronx are under $150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FC812-61DE-4A24-BF1B-4F210E43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51" y="978582"/>
            <a:ext cx="8141654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10777538" cy="510970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Average Room Types Prices in all Neighborhood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DC0B4-E869-4586-8B6C-2B2A511F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82" y="861108"/>
            <a:ext cx="4725194" cy="3370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90B44-433D-4310-B4A9-3872D4D4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383" y="4231526"/>
            <a:ext cx="4725194" cy="2302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FCD05-66D7-418D-9F5C-E91AD87DB77C}"/>
              </a:ext>
            </a:extLst>
          </p:cNvPr>
          <p:cNvSpPr txBox="1"/>
          <p:nvPr/>
        </p:nvSpPr>
        <p:spPr>
          <a:xfrm>
            <a:off x="218186" y="1225152"/>
            <a:ext cx="6298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of the same query in table format visual.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can see exactly what is the average price of the listings.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we can see the Private room in Manhattan has the average price of $116.78 per night, as shown in heat map.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home/ apartment in Manhattan is most expensive with the average price of $ 249.58 per night.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Shared room is Brooklyn is least expensive with the average price of $ 50.77per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31A1A-C54A-45B1-B1D9-4BA66542063E}"/>
              </a:ext>
            </a:extLst>
          </p:cNvPr>
          <p:cNvSpPr/>
          <p:nvPr/>
        </p:nvSpPr>
        <p:spPr>
          <a:xfrm>
            <a:off x="7229475" y="2924175"/>
            <a:ext cx="4505325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8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81638-F0EB-470A-916E-6098B138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331787"/>
            <a:ext cx="3932237" cy="723900"/>
          </a:xfrm>
        </p:spPr>
        <p:txBody>
          <a:bodyPr>
            <a:normAutofit/>
          </a:bodyPr>
          <a:lstStyle/>
          <a:p>
            <a:r>
              <a:rPr lang="en-US" dirty="0">
                <a:ea typeface="+mn-ea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FE4E8-3D46-46CE-8CD4-A19C7DDF6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713" y="1446778"/>
            <a:ext cx="3284537" cy="46274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Why New York Airbnb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Process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Cleansing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Import to MongoDB and 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Analysis and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18BC96-076E-476E-8035-D4E2E0CF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055687"/>
            <a:ext cx="4818062" cy="481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6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08" y="170657"/>
            <a:ext cx="11054207" cy="51097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Listings in Neighborhood Group by Price Bucket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195262" y="5148136"/>
            <a:ext cx="11801475" cy="1615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([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{price: 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 }, 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nin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[null, "" ]}}},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{price: 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{if: {$in: [{ $type: "$price" },["double", "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int","long","decimal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"]]}, then: "$price", "else": null }}}},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{price_limit1: {$multiply: [{$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trunc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{$divide: ["$price" , 100]}}, 100]}}},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{price_limit2string: {$convert: { input: {$add: ["$price_limit1", 100]}, to: "string"}}}},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{price_limit1string: {$convert: { input: "$price_limit1", to: "string"}}} } 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price_range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concat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["$price_limit1string","-","$price_limit2string"]}}},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 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price_range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price_range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"},"count": {$sum: {$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[{$ne: [{$type: "$id"},"missing"]},1,0 ]}}}},</a:t>
            </a:r>
          </a:p>
          <a:p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{$sort:{_id : 1}}, {$project: { "_id": 0, 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price_range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id.price_range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1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id.neighbourhood_group","count</a:t>
            </a:r>
            <a:r>
              <a:rPr lang="en-US" sz="11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1}} 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9EA59-4717-4AF5-8B25-44AE62AB3D1D}"/>
              </a:ext>
            </a:extLst>
          </p:cNvPr>
          <p:cNvSpPr txBox="1"/>
          <p:nvPr/>
        </p:nvSpPr>
        <p:spPr>
          <a:xfrm>
            <a:off x="307342" y="1017836"/>
            <a:ext cx="37932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chart shows many information about the price range of listings in New York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Manhattan and Brooklyn have listings up to $10,100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However, Brooklyn alone has more that 10,000 listings that are under $100 per night. Near about 7,000 listing that are between $100 to $200 per night. Brooklyn properties are least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Manhattan has nearly 8,000 listings between $100 to $200 per night. Near about 6,000 listings under $100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Rooms in Bronx &amp; Staten Island typically range up to $1300/night barring a few in higher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26954-35F8-427F-A52A-88D783F2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996069"/>
            <a:ext cx="7691437" cy="40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8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1" y="350137"/>
            <a:ext cx="10990261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Listings in Neighborhood Group by Price Bucket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FCD05-66D7-418D-9F5C-E91AD87DB77C}"/>
              </a:ext>
            </a:extLst>
          </p:cNvPr>
          <p:cNvSpPr txBox="1"/>
          <p:nvPr/>
        </p:nvSpPr>
        <p:spPr>
          <a:xfrm>
            <a:off x="389615" y="1211345"/>
            <a:ext cx="4575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of the same query in tabular format giving the count of rooms in different price ranges.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the snapshot of the top few rows of the table.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can see exactly what is the average price of the listings.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02069-4EF3-4285-9983-6CD34652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49" y="1211345"/>
            <a:ext cx="6988590" cy="30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2" y="350137"/>
            <a:ext cx="9647238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Average price by Neighborhoods in Manhattan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4017618" y="5143501"/>
            <a:ext cx="7979119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([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{"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 {$in: ["Manhattan"]},"price": {"$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1 }}},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 "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{$avg: "$price"}}},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 :{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-1}},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 : {"_id": 0,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"$_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"$_id.room_type",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average_price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 } } 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9EA59-4717-4AF5-8B25-44AE62AB3D1D}"/>
              </a:ext>
            </a:extLst>
          </p:cNvPr>
          <p:cNvSpPr txBox="1"/>
          <p:nvPr/>
        </p:nvSpPr>
        <p:spPr>
          <a:xfrm>
            <a:off x="433413" y="1073461"/>
            <a:ext cx="336821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focused my research to Manhattan.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wanted to see the average pricing of listings in different neighborhoods of Manhattan.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stack chart that shows the average pricing of listings of all the three room types  by neighborhoods.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Tribeca, NoHo, Flatiron District, Civic Center , Two Bridges, and Marble Hill don’t even have any listings with Shared room.  Interesting!!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Tribeca has most expensive Entire home/apartment listings ($561.8) however shared rooms have decent pricing ($191.2).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Whereas, Midtown has expensive shared room listings ($244.4).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CB147-B60F-44F1-B468-73C83A83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18" y="1019634"/>
            <a:ext cx="7929563" cy="4011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55AF3-1C84-4DBA-B6B3-51553F28D446}"/>
              </a:ext>
            </a:extLst>
          </p:cNvPr>
          <p:cNvSpPr/>
          <p:nvPr/>
        </p:nvSpPr>
        <p:spPr>
          <a:xfrm>
            <a:off x="4431323" y="1609969"/>
            <a:ext cx="179754" cy="234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40095-F5C4-46A2-813C-B3F4FDDDCDF3}"/>
              </a:ext>
            </a:extLst>
          </p:cNvPr>
          <p:cNvSpPr/>
          <p:nvPr/>
        </p:nvSpPr>
        <p:spPr>
          <a:xfrm>
            <a:off x="5040457" y="1899138"/>
            <a:ext cx="179754" cy="2069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F4B93-DA76-4092-BE24-4A8116F2A683}"/>
              </a:ext>
            </a:extLst>
          </p:cNvPr>
          <p:cNvSpPr/>
          <p:nvPr/>
        </p:nvSpPr>
        <p:spPr>
          <a:xfrm>
            <a:off x="6498026" y="2188308"/>
            <a:ext cx="179754" cy="17667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04366-59FA-4F6B-A758-710E75EB7EC4}"/>
              </a:ext>
            </a:extLst>
          </p:cNvPr>
          <p:cNvSpPr/>
          <p:nvPr/>
        </p:nvSpPr>
        <p:spPr>
          <a:xfrm>
            <a:off x="7534014" y="2282091"/>
            <a:ext cx="179754" cy="16690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39B4B-60AC-41AE-B23D-A38CC081D087}"/>
              </a:ext>
            </a:extLst>
          </p:cNvPr>
          <p:cNvSpPr/>
          <p:nvPr/>
        </p:nvSpPr>
        <p:spPr>
          <a:xfrm>
            <a:off x="9175713" y="2299625"/>
            <a:ext cx="179754" cy="16690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5775AF-B83F-49B3-93C4-5803AA494A28}"/>
              </a:ext>
            </a:extLst>
          </p:cNvPr>
          <p:cNvSpPr/>
          <p:nvPr/>
        </p:nvSpPr>
        <p:spPr>
          <a:xfrm>
            <a:off x="10382954" y="2282091"/>
            <a:ext cx="179754" cy="16690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B82794-48BC-4530-B089-36E4DC7D1BA4}"/>
              </a:ext>
            </a:extLst>
          </p:cNvPr>
          <p:cNvSpPr/>
          <p:nvPr/>
        </p:nvSpPr>
        <p:spPr>
          <a:xfrm>
            <a:off x="10807094" y="2299624"/>
            <a:ext cx="179754" cy="16690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06" y="2579271"/>
            <a:ext cx="6423070" cy="510970"/>
          </a:xfrm>
        </p:spPr>
        <p:txBody>
          <a:bodyPr>
            <a:noAutofit/>
          </a:bodyPr>
          <a:lstStyle/>
          <a:p>
            <a:br>
              <a:rPr lang="en-US" sz="4000" b="1" dirty="0">
                <a:cs typeface="Arial" panose="020B0604020202020204" pitchFamily="34" charset="0"/>
              </a:rPr>
            </a:br>
            <a:br>
              <a:rPr lang="en-US" sz="4000" b="1" dirty="0">
                <a:cs typeface="Arial" panose="020B0604020202020204" pitchFamily="34" charset="0"/>
              </a:rPr>
            </a:br>
            <a:br>
              <a:rPr lang="en-US" sz="4000" b="1" dirty="0">
                <a:cs typeface="Arial" panose="020B0604020202020204" pitchFamily="34" charset="0"/>
              </a:rPr>
            </a:br>
            <a:r>
              <a:rPr lang="en-US" sz="4000" b="1" dirty="0">
                <a:cs typeface="Arial" panose="020B0604020202020204" pitchFamily="34" charset="0"/>
              </a:rPr>
              <a:t>For Mid-Budget Travelers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4871E-3482-4D73-9942-5719A30F8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09" y="1079165"/>
            <a:ext cx="3396818" cy="509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87760-C1AC-4D84-8188-9DD697EFD0A1}"/>
              </a:ext>
            </a:extLst>
          </p:cNvPr>
          <p:cNvSpPr txBox="1"/>
          <p:nvPr/>
        </p:nvSpPr>
        <p:spPr>
          <a:xfrm>
            <a:off x="1085641" y="3027707"/>
            <a:ext cx="414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(Private rooms under $200 per night)</a:t>
            </a:r>
          </a:p>
        </p:txBody>
      </p:sp>
    </p:spTree>
    <p:extLst>
      <p:ext uri="{BB962C8B-B14F-4D97-AF65-F5344CB8AC3E}">
        <p14:creationId xmlns:p14="http://schemas.microsoft.com/office/powerpoint/2010/main" val="3909568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19" y="359168"/>
            <a:ext cx="4071031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Listings under $200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819" y="870138"/>
            <a:ext cx="3911601" cy="38296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few rooms in the 0-$20 range which is surprising.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 density price range is between $40-$100 private 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very few shared room available which again is surprising.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Shared rooms are for highly budget conscious travelers and they have few rooms between $20-$80 range.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68756" y="4826453"/>
            <a:ext cx="1205448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nin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[null,""]}, price: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1, 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lt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200 }}}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{if: {$in: [{$type: "$price"},["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double","int","long","decimal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"]]},then: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price","else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null}}}} 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{price_limit1: {$multiply: [{$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trunc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{$divide: ["$price",20]}},20]}}}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{price_limit2string: {$convert: { input: {$add: ["$price_limit1", 20]}, to: "string"}}}},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{price_limit1string: {$convert: { input: "$price_limit1", to: "string"}}} 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concat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["$price_limit1string","-","$price_limit2string"]}}},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price_range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"$price_limit",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total_listing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{$sum: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[{$ne: [{$type: "$id"},"missing"]}, 1,0 ]}}}}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{$sort:{_id : 1}},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{$project: { "_id": 0,price_range: "$_id.price_range",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"$_id.room_type",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total_listing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 }}  ])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74C456-3BBC-4C3E-BC94-29E65033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96" y="870138"/>
            <a:ext cx="7332148" cy="38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22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0" y="262246"/>
            <a:ext cx="10990262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Most Popular Hosts in Manhattan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5116" y="1032469"/>
            <a:ext cx="4535033" cy="349190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These are the 100 most popular hosts. The popularity is calculated by the number of guests they have hosted in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host’s name is colored as per their neighborhood which can be viewed on mouse-over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These are the hosts for the properties with private rooms that are under $200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same word cloud can be created for other locations such as Brooklyn.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137512" y="5577713"/>
            <a:ext cx="1205448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([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neighbourhood_group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{$in: ["Manhattan"]},availability_365: 365,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{$in: ["Private room" ]}, price: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10, 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lte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200 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host_name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host_name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total_hosting_count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{$sum: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calculated_host_listings_count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"}}} 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total_hosting_count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-1}},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{$project: {"_id": 0,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host_name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id.host_name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id.neighbourhood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total_hosting_count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{$limit: 100}])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4BC66-FB7C-4E84-BA54-B38858E0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080" y="875551"/>
            <a:ext cx="6553429" cy="3181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77E2AE-C627-4B8B-B5F3-3A2E8A958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4" t="50483" r="47630" b="-3860"/>
          <a:stretch/>
        </p:blipFill>
        <p:spPr>
          <a:xfrm>
            <a:off x="7402867" y="4137359"/>
            <a:ext cx="2769833" cy="1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33" y="500336"/>
            <a:ext cx="7244094" cy="1497204"/>
          </a:xfrm>
        </p:spPr>
        <p:txBody>
          <a:bodyPr>
            <a:noAutofit/>
          </a:bodyPr>
          <a:lstStyle/>
          <a:p>
            <a:br>
              <a:rPr lang="en-US" sz="4000" b="1" dirty="0">
                <a:cs typeface="Arial" panose="020B0604020202020204" pitchFamily="34" charset="0"/>
              </a:rPr>
            </a:br>
            <a:br>
              <a:rPr lang="en-US" sz="4000" b="1" dirty="0">
                <a:cs typeface="Arial" panose="020B0604020202020204" pitchFamily="34" charset="0"/>
              </a:rPr>
            </a:br>
            <a:br>
              <a:rPr lang="en-US" sz="4000" b="1" dirty="0">
                <a:cs typeface="Arial" panose="020B0604020202020204" pitchFamily="34" charset="0"/>
              </a:rPr>
            </a:br>
            <a:r>
              <a:rPr lang="en-US" sz="4000" b="1" dirty="0">
                <a:cs typeface="Arial" panose="020B0604020202020204" pitchFamily="34" charset="0"/>
              </a:rPr>
              <a:t>For Luxurious Segment </a:t>
            </a:r>
            <a:br>
              <a:rPr lang="en-US" sz="4000" b="1" dirty="0">
                <a:cs typeface="Arial" panose="020B0604020202020204" pitchFamily="34" charset="0"/>
              </a:rPr>
            </a:br>
            <a:r>
              <a:rPr lang="en-US" sz="40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2192783"/>
            <a:ext cx="5674017" cy="123621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320042-E6F5-4F44-80B3-D573FC5F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77" y="2014578"/>
            <a:ext cx="6520341" cy="43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F06E5-5B60-4C5D-9794-DB61313888AC}"/>
              </a:ext>
            </a:extLst>
          </p:cNvPr>
          <p:cNvSpPr txBox="1"/>
          <p:nvPr/>
        </p:nvSpPr>
        <p:spPr>
          <a:xfrm>
            <a:off x="2342477" y="1402187"/>
            <a:ext cx="681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( Entire home/ Apartments with $1000 and above per night )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76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26" y="160774"/>
            <a:ext cx="10142739" cy="683288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Number of Luxurious Listings by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EF5C7-2815-4AD2-A9FA-866FAFB3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47" y="1089619"/>
            <a:ext cx="6275441" cy="3797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227AE-CE43-47F5-B1B2-193003084EE9}"/>
              </a:ext>
            </a:extLst>
          </p:cNvPr>
          <p:cNvSpPr txBox="1"/>
          <p:nvPr/>
        </p:nvSpPr>
        <p:spPr>
          <a:xfrm>
            <a:off x="1581150" y="4989612"/>
            <a:ext cx="104733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{$in: ["Entire home or apt"]},price: {"$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1000 }}}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{if: {$in: [ {$type: "$price"},["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double","int","long","decimal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"]]},then: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price","else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": null}}}}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{price_limit1: {$multiply: [{$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trunc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{$divide: ["$price",1500]}},1500]}}},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{price_limit2string: {$convert: { input: {$add: ["$price_limit1", 1500]}, to: "string"}}}},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{price_limit1string: {$convert: { input: "$price_limit1", to: "string"}}} } 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addFields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concat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["$price_limit1string","-","$price_limit2string"]}}},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total_listings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{$sum: {$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cond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[{"$ne": [{"$type": "$id"},"missing" ]},1,0 ]}}}},</a:t>
            </a:r>
          </a:p>
          <a:p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{$sort:{_id : 1}},{$project: {"_id": 0,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id.price_limit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2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total_listings</a:t>
            </a:r>
            <a:r>
              <a:rPr lang="en-US" sz="1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1}} ])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6620028-38B0-445E-A53D-18C485403870}"/>
              </a:ext>
            </a:extLst>
          </p:cNvPr>
          <p:cNvSpPr txBox="1">
            <a:spLocks/>
          </p:cNvSpPr>
          <p:nvPr/>
        </p:nvSpPr>
        <p:spPr>
          <a:xfrm>
            <a:off x="475117" y="1032469"/>
            <a:ext cx="4317016" cy="2997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donut chart shows the listing that are available in a given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top end segment has 14 properties if we look at prices over $6000/night.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Travelers have abundant options between $1000-$3000 range.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084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510857"/>
            <a:ext cx="10990262" cy="510970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Word Cloud: Most Reviewed Hosts of Luxurious Listings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462" y="1066800"/>
            <a:ext cx="38274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D3E98-C684-432F-86BC-10023BBB3DAD}"/>
              </a:ext>
            </a:extLst>
          </p:cNvPr>
          <p:cNvSpPr txBox="1"/>
          <p:nvPr/>
        </p:nvSpPr>
        <p:spPr>
          <a:xfrm>
            <a:off x="68756" y="5244337"/>
            <a:ext cx="1197288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db.project.aggregate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([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{$match: 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room_type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{$in: ["Entire home or apt"]},price: {$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1000 },availability_365: {$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 },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reviews_per_month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gt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0}}} 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{$group: {"_id": 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host_name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"$host_name",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review_per_month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{$avg: "$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reviews_per_month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"}}} 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{$project: {"_id": 0,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host_name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"$_id.host_name",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"$_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id.neighbourhood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", 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review_per_month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 1 }}  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{$sort:{</a:t>
            </a:r>
            <a:r>
              <a:rPr lang="en-US" sz="1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review_per_month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: -1}},</a:t>
            </a:r>
          </a:p>
          <a:p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{$limit: 50} ])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1357F-A04E-44AD-B289-00B8FAB9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96" y="1388367"/>
            <a:ext cx="7098544" cy="369320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E4C6F1-21DE-48A5-8F96-8C31A6599D9E}"/>
              </a:ext>
            </a:extLst>
          </p:cNvPr>
          <p:cNvSpPr txBox="1">
            <a:spLocks/>
          </p:cNvSpPr>
          <p:nvPr/>
        </p:nvSpPr>
        <p:spPr>
          <a:xfrm>
            <a:off x="316290" y="1397090"/>
            <a:ext cx="4465259" cy="4097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These are the 50 most reviewed hosts. The popularity is calculated by the number of guests they have hosted in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The host’s name is colored as per their neighborhood which can be viewed on mouse-over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These are the hosts for the properties with private rooms that are over $1000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The same word cloud can be created for other locations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The next slide shows the location of the luxurious properties on a map.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3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24" y="407273"/>
            <a:ext cx="8725922" cy="683288"/>
          </a:xfrm>
        </p:spPr>
        <p:txBody>
          <a:bodyPr>
            <a:noAutofit/>
          </a:bodyPr>
          <a:lstStyle/>
          <a:p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Location of Luxurious Listings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2192783"/>
            <a:ext cx="5674017" cy="123621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03081-7428-48F1-8746-F1133D84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499"/>
            <a:ext cx="11849100" cy="53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2" y="379412"/>
            <a:ext cx="5970587" cy="600075"/>
          </a:xfrm>
        </p:spPr>
        <p:txBody>
          <a:bodyPr>
            <a:noAutofit/>
          </a:bodyPr>
          <a:lstStyle/>
          <a:p>
            <a:r>
              <a:rPr lang="en-US" dirty="0">
                <a:ea typeface="+mn-ea"/>
                <a:cs typeface="Arial" panose="020B0604020202020204" pitchFamily="34" charset="0"/>
              </a:rPr>
              <a:t>Why New York City Airbnb?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F3B34-8EC6-4DB1-8B8B-895F18C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837" y="1365492"/>
            <a:ext cx="6644109" cy="412701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B23F8-FA9A-42E1-B719-DE71A7E94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212" y="1359385"/>
            <a:ext cx="4503737" cy="43354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summer me and my family visited New York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that time, we researched for the better Airbnb options with some questions in mind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Which neighborhood has highest rating?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pricing of the Airbnb in that  neighborhood?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are the availabilities?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Airbnb options available near the attractions in the city etcetera.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I thought this is a great opportunity to use MongoDB to perform such kind of research and analysis and decided to work on New York City Airbnb for my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71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68DE-19CF-4EFF-B3EB-9919D7E4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11" y="273538"/>
            <a:ext cx="3932237" cy="56466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335E-2688-4292-8BFE-0E81622A2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711" y="963245"/>
            <a:ext cx="6422414" cy="445647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 prefer to book the complete apartment as I plan my travel with family or group of friends. Manhattan will be my choice of the location as it provides good options within and over $1000/night range.</a:t>
            </a:r>
          </a:p>
          <a:p>
            <a:pPr marL="342900" indent="-342900">
              <a:buAutoNum type="arabicPeriod"/>
            </a:pPr>
            <a:r>
              <a:rPr lang="en-US" dirty="0"/>
              <a:t>I will also look at top hosts to decide which apartment I will be booking as the overall experience matters for me the most.</a:t>
            </a:r>
          </a:p>
          <a:p>
            <a:pPr marL="342900" indent="-342900">
              <a:buAutoNum type="arabicPeriod"/>
            </a:pPr>
            <a:r>
              <a:rPr lang="en-US" dirty="0"/>
              <a:t>The data also gives me insights about the availability of some of the property so I will try to book it in advance.</a:t>
            </a:r>
          </a:p>
          <a:p>
            <a:r>
              <a:rPr lang="en-US" dirty="0"/>
              <a:t>Below points are form </a:t>
            </a:r>
            <a:r>
              <a:rPr lang="en-US" dirty="0" err="1"/>
              <a:t>AirBnB</a:t>
            </a:r>
            <a:r>
              <a:rPr lang="en-US" dirty="0"/>
              <a:t> perspective –</a:t>
            </a:r>
          </a:p>
          <a:p>
            <a:pPr marL="342900" indent="-342900">
              <a:buAutoNum type="arabicPeriod"/>
            </a:pPr>
            <a:r>
              <a:rPr lang="en-US" dirty="0" err="1"/>
              <a:t>AirBnB</a:t>
            </a:r>
            <a:r>
              <a:rPr lang="en-US" dirty="0"/>
              <a:t> can add a new ‘luxury’ segment to their offering to attract high worth clients.</a:t>
            </a:r>
          </a:p>
          <a:p>
            <a:pPr marL="342900" indent="-342900">
              <a:buAutoNum type="arabicPeriod"/>
            </a:pPr>
            <a:r>
              <a:rPr lang="en-US" dirty="0" err="1"/>
              <a:t>AirBnB</a:t>
            </a:r>
            <a:r>
              <a:rPr lang="en-US" dirty="0"/>
              <a:t> could also do additional advertising for the hosts so that new hosts can gain more clients and existing hosts can promote their experiences and good reviews.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BB91D1B-86B5-4D38-A421-017C57BA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963245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8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08FAF-5A5A-4C4C-9474-21B8E3CA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727331" y="2480042"/>
            <a:ext cx="2500923" cy="948958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383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380999"/>
            <a:ext cx="4722812" cy="752475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Process Overview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B005401-1197-4702-987B-89D73784B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405747"/>
              </p:ext>
            </p:extLst>
          </p:nvPr>
        </p:nvGraphicFramePr>
        <p:xfrm>
          <a:off x="147637" y="2471737"/>
          <a:ext cx="11896725" cy="191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89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401914"/>
            <a:ext cx="3932237" cy="625475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338" y="1228725"/>
            <a:ext cx="10990262" cy="2362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describes the listing on Airbnb in NYC, NY for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direct source of the dataset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https://www.kaggle.com/dgomonov/new-york-city-airbnb-open-data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however the original source of the dataset is </a:t>
            </a:r>
            <a:r>
              <a:rPr lang="en-US" b="1" dirty="0"/>
              <a:t>Inside Airbnb.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is sourced from the </a:t>
            </a:r>
            <a:r>
              <a:rPr lang="en-US" b="1" dirty="0"/>
              <a:t>Inside Airbnb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http://insideairbnb.com/get-the-data.html</a:t>
            </a:r>
            <a:r>
              <a:rPr lang="en-US" dirty="0"/>
              <a:t>) which is sourced from publicly available information from the Airbnb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the Inside Airbnb webpage “</a:t>
            </a:r>
            <a:r>
              <a:rPr lang="en-US" i="1" dirty="0"/>
              <a:t>Inside Airbnb is an independent, non-commercial set of tools and data that allows you to explore how Airbnb is really being used in cities around the world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at Inside Airbnb has been already cleansed and aggregated where appropriate to facilitate public use.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A38827-645B-4E0B-91CD-FA967CB157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1" r="446"/>
          <a:stretch/>
        </p:blipFill>
        <p:spPr bwMode="auto">
          <a:xfrm>
            <a:off x="6829425" y="3792261"/>
            <a:ext cx="4572000" cy="28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2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38" y="381000"/>
            <a:ext cx="3932237" cy="55880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Data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DBB9-D717-42F0-94C9-BD3F3419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4193392"/>
            <a:ext cx="9391651" cy="1252611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F9F73B4-740D-4FCD-ACDC-3D976DD17A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86" r="-275"/>
          <a:stretch/>
        </p:blipFill>
        <p:spPr>
          <a:xfrm>
            <a:off x="8734425" y="4202917"/>
            <a:ext cx="3186287" cy="124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29322-2673-4107-BA3E-A97A94F9625E}"/>
              </a:ext>
            </a:extLst>
          </p:cNvPr>
          <p:cNvSpPr txBox="1"/>
          <p:nvPr/>
        </p:nvSpPr>
        <p:spPr>
          <a:xfrm>
            <a:off x="792163" y="1254125"/>
            <a:ext cx="10715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dataset describes the listing activity and metrics in NYC, NY for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is consist of one table (collection)..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documents: </a:t>
            </a:r>
            <a:r>
              <a:rPr lang="en-US" sz="2400" b="1" dirty="0"/>
              <a:t>48,895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Although </a:t>
            </a:r>
            <a:r>
              <a:rPr lang="en-US" sz="2400" dirty="0" err="1"/>
              <a:t>MongoDBdo</a:t>
            </a:r>
            <a:r>
              <a:rPr lang="en-US" sz="2400" dirty="0"/>
              <a:t> not have any concept of columns , however to explain the dataset, it has </a:t>
            </a:r>
            <a:r>
              <a:rPr lang="en-US" sz="2400" b="1" dirty="0"/>
              <a:t>16</a:t>
            </a:r>
            <a:r>
              <a:rPr lang="en-US" sz="2400" dirty="0"/>
              <a:t> columns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85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38" y="381000"/>
            <a:ext cx="5046662" cy="558800"/>
          </a:xfrm>
        </p:spPr>
        <p:txBody>
          <a:bodyPr>
            <a:noAutofit/>
          </a:bodyPr>
          <a:lstStyle/>
          <a:p>
            <a:r>
              <a:rPr lang="en-US" dirty="0">
                <a:cs typeface="Arial" panose="020B0604020202020204" pitchFamily="34" charset="0"/>
              </a:rPr>
              <a:t>Data Columns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29322-2673-4107-BA3E-A97A94F9625E}"/>
              </a:ext>
            </a:extLst>
          </p:cNvPr>
          <p:cNvSpPr txBox="1"/>
          <p:nvPr/>
        </p:nvSpPr>
        <p:spPr>
          <a:xfrm>
            <a:off x="881856" y="1292225"/>
            <a:ext cx="1071562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 </a:t>
            </a:r>
            <a:r>
              <a:rPr lang="en-US" dirty="0"/>
              <a:t>(Integer): Listing ID to uniquely identify each listed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  <a:r>
              <a:rPr lang="en-US" dirty="0"/>
              <a:t> (string) : Name of the listing.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host_id</a:t>
            </a:r>
            <a:r>
              <a:rPr lang="en-US" b="1" dirty="0"/>
              <a:t> </a:t>
            </a:r>
            <a:r>
              <a:rPr lang="en-US" dirty="0"/>
              <a:t>(integer) : Host ID to uniquely identify host.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host_name</a:t>
            </a:r>
            <a:r>
              <a:rPr lang="en-US" b="1" dirty="0"/>
              <a:t> </a:t>
            </a:r>
            <a:r>
              <a:rPr lang="en-US" dirty="0"/>
              <a:t>(string) : Name of the host of the listed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neighbourhood_group</a:t>
            </a:r>
            <a:r>
              <a:rPr lang="en-US" b="1" dirty="0"/>
              <a:t> </a:t>
            </a:r>
            <a:r>
              <a:rPr lang="en-US" dirty="0"/>
              <a:t>(string) : Neighborhood group ( Bronx, Brooklyn, Manhattan, Queens, Staten Island,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neighbourhood</a:t>
            </a:r>
            <a:r>
              <a:rPr lang="en-US" dirty="0"/>
              <a:t> (string): Neighborhood of listed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latitude</a:t>
            </a:r>
            <a:r>
              <a:rPr lang="en-US" dirty="0"/>
              <a:t> (decimal) : Geospatial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longitude</a:t>
            </a:r>
            <a:r>
              <a:rPr lang="en-US" dirty="0"/>
              <a:t> (decimal) : Geospatial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roomtype</a:t>
            </a:r>
            <a:r>
              <a:rPr lang="en-US" b="1" dirty="0"/>
              <a:t> </a:t>
            </a:r>
            <a:r>
              <a:rPr lang="en-US" dirty="0"/>
              <a:t>(string): Room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price</a:t>
            </a:r>
            <a:r>
              <a:rPr lang="en-US" dirty="0"/>
              <a:t> (decimal): Price of the listing in dollars per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minimum_night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interger</a:t>
            </a:r>
            <a:r>
              <a:rPr lang="en-US" dirty="0"/>
              <a:t>):   number of nights minimum required for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number_of_review</a:t>
            </a:r>
            <a:r>
              <a:rPr lang="en-US" b="1" dirty="0"/>
              <a:t> </a:t>
            </a:r>
            <a:r>
              <a:rPr lang="en-US" dirty="0"/>
              <a:t>(integer): number of reviews made on the listed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last_review</a:t>
            </a:r>
            <a:r>
              <a:rPr lang="en-US" b="1" dirty="0"/>
              <a:t> </a:t>
            </a:r>
            <a:r>
              <a:rPr lang="en-US" dirty="0"/>
              <a:t>(data) : Date when last review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reveiws_per_month</a:t>
            </a:r>
            <a:r>
              <a:rPr lang="en-US" b="1" dirty="0"/>
              <a:t> </a:t>
            </a:r>
            <a:r>
              <a:rPr lang="en-US" dirty="0"/>
              <a:t>(integer): number of reviews made on the listed property per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calculated_host_listings_count</a:t>
            </a:r>
            <a:r>
              <a:rPr lang="en-US" b="1" dirty="0"/>
              <a:t> </a:t>
            </a:r>
            <a:r>
              <a:rPr lang="en-US" dirty="0"/>
              <a:t>(integer) : count of the bookings that has been hosted by the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availability_365 (integer): </a:t>
            </a:r>
            <a:r>
              <a:rPr lang="en-US" dirty="0"/>
              <a:t>number of days in the year the listing is available Airbnb booking.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5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38" y="495300"/>
            <a:ext cx="3932237" cy="55880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Data Cleansing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29322-2673-4107-BA3E-A97A94F9625E}"/>
              </a:ext>
            </a:extLst>
          </p:cNvPr>
          <p:cNvSpPr txBox="1"/>
          <p:nvPr/>
        </p:nvSpPr>
        <p:spPr>
          <a:xfrm>
            <a:off x="792163" y="1568450"/>
            <a:ext cx="107156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 of curiosity</a:t>
            </a:r>
            <a:r>
              <a:rPr lang="en-US" dirty="0"/>
              <a:t>: I converted the .csv file to .json file by using free converting tools available online.</a:t>
            </a:r>
          </a:p>
          <a:p>
            <a:endParaRPr lang="en-US" dirty="0"/>
          </a:p>
          <a:p>
            <a:r>
              <a:rPr lang="en-US" dirty="0"/>
              <a:t>By converting the .csv file to .json file, it automatically solved the problem of null values in the collection.</a:t>
            </a:r>
          </a:p>
          <a:p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76D98A-81B1-4ECD-926C-3570D32524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" b="-35"/>
          <a:stretch/>
        </p:blipFill>
        <p:spPr>
          <a:xfrm>
            <a:off x="7620000" y="2867025"/>
            <a:ext cx="3468158" cy="3462806"/>
          </a:xfrm>
        </p:spPr>
      </p:pic>
    </p:spTree>
    <p:extLst>
      <p:ext uri="{BB962C8B-B14F-4D97-AF65-F5344CB8AC3E}">
        <p14:creationId xmlns:p14="http://schemas.microsoft.com/office/powerpoint/2010/main" val="63505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6EAD-DF37-420C-B5F9-0F0F2AD4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38" y="381000"/>
            <a:ext cx="7242466" cy="558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Import to MongoDB and MongoDB Atlas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CC19A-72BC-444D-81C3-43ADA09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4538" y="1533525"/>
            <a:ext cx="10990262" cy="2362200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92C97-E4AA-4314-8FFA-3943CE55D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4935" y="3405843"/>
            <a:ext cx="8679024" cy="12515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614BDE-71C1-4EBE-8EEB-6F7A44F017C4}"/>
              </a:ext>
            </a:extLst>
          </p:cNvPr>
          <p:cNvSpPr/>
          <p:nvPr/>
        </p:nvSpPr>
        <p:spPr>
          <a:xfrm>
            <a:off x="604935" y="5411719"/>
            <a:ext cx="10630679" cy="968278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mongoimport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mongodb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://root:kriti1234@mongodb+srv://testcluster-4c0q9.mongodb.net/test:27017/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finalProject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&gt;?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true&amp;replicaSet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myAtlasRS&amp;authSource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=admin" --collection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air_bnb_ny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--drop --file C:\IPD351\csvjson_edit.json --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jsonArray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2E1AB-436B-42AB-B6B4-656F8AC1AEE3}"/>
              </a:ext>
            </a:extLst>
          </p:cNvPr>
          <p:cNvSpPr txBox="1"/>
          <p:nvPr/>
        </p:nvSpPr>
        <p:spPr>
          <a:xfrm>
            <a:off x="744538" y="1403833"/>
            <a:ext cx="9659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Uploaded the file from  MongoDB shell locally  to perform aggregations and analysis.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uploaded file on MongoDB Atlas from my local shell for creating visualizations using MongoDB Charts.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B4979-66F1-4348-865C-52FF4F7B28EF}"/>
              </a:ext>
            </a:extLst>
          </p:cNvPr>
          <p:cNvSpPr txBox="1"/>
          <p:nvPr/>
        </p:nvSpPr>
        <p:spPr>
          <a:xfrm>
            <a:off x="510073" y="3037417"/>
            <a:ext cx="369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Command to import file locally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1CFA5-B4B4-4D59-95D6-FB0879C4B638}"/>
              </a:ext>
            </a:extLst>
          </p:cNvPr>
          <p:cNvSpPr txBox="1"/>
          <p:nvPr/>
        </p:nvSpPr>
        <p:spPr>
          <a:xfrm>
            <a:off x="510072" y="5028176"/>
            <a:ext cx="411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Command to import file on MongoDB Atlas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767274-EE0D-48CF-B159-3DBAB6B8889E}"/>
              </a:ext>
            </a:extLst>
          </p:cNvPr>
          <p:cNvSpPr/>
          <p:nvPr/>
        </p:nvSpPr>
        <p:spPr>
          <a:xfrm>
            <a:off x="1492898" y="3474886"/>
            <a:ext cx="6307494" cy="3051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9592AA-F323-498C-A497-54F7D460CEB4}"/>
              </a:ext>
            </a:extLst>
          </p:cNvPr>
          <p:cNvSpPr/>
          <p:nvPr/>
        </p:nvSpPr>
        <p:spPr>
          <a:xfrm>
            <a:off x="3012621" y="3956374"/>
            <a:ext cx="1469572" cy="2667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8808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5319</TotalTime>
  <Words>3763</Words>
  <Application>Microsoft Office PowerPoint</Application>
  <PresentationFormat>Widescreen</PresentationFormat>
  <Paragraphs>262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Rounded MT Bold</vt:lpstr>
      <vt:lpstr>Avenir Next LT Pro</vt:lpstr>
      <vt:lpstr>Calibri</vt:lpstr>
      <vt:lpstr>Tw Cen MT</vt:lpstr>
      <vt:lpstr>ShapesVTI</vt:lpstr>
      <vt:lpstr>New York City Airbnb Analysis</vt:lpstr>
      <vt:lpstr>Content</vt:lpstr>
      <vt:lpstr>Why New York City Airbnb?</vt:lpstr>
      <vt:lpstr>Process Overview</vt:lpstr>
      <vt:lpstr>Data Source</vt:lpstr>
      <vt:lpstr>Data Description</vt:lpstr>
      <vt:lpstr>Data Columns Description</vt:lpstr>
      <vt:lpstr>Data Cleansing</vt:lpstr>
      <vt:lpstr>Import to MongoDB and MongoDB Atlas</vt:lpstr>
      <vt:lpstr>Created Indexes</vt:lpstr>
      <vt:lpstr>Data Analysis and Visualizations</vt:lpstr>
      <vt:lpstr>   Rechecking for the missing values</vt:lpstr>
      <vt:lpstr>   Airbnb Listings by Room Type  </vt:lpstr>
      <vt:lpstr>   Airbnb listings on map by Neighborhood Group</vt:lpstr>
      <vt:lpstr>   Airbnb listings by Neighborhood Group </vt:lpstr>
      <vt:lpstr>   Airbnb listings by Room Type</vt:lpstr>
      <vt:lpstr>   Most Popular Neighborhood</vt:lpstr>
      <vt:lpstr>   Average Room Types Prices in all Neighborhood Group</vt:lpstr>
      <vt:lpstr>   Average Room Types Prices in all Neighborhood Group</vt:lpstr>
      <vt:lpstr>   Listings in Neighborhood Group by Price Bucket</vt:lpstr>
      <vt:lpstr>   Listings in Neighborhood Group by Price Bucket</vt:lpstr>
      <vt:lpstr>   Average price by Neighborhoods in Manhattan</vt:lpstr>
      <vt:lpstr>   For Mid-Budget Travelers </vt:lpstr>
      <vt:lpstr>   Listings under $200</vt:lpstr>
      <vt:lpstr>   Most Popular Hosts in Manhattan</vt:lpstr>
      <vt:lpstr>   For Luxurious Segment   </vt:lpstr>
      <vt:lpstr>   Number of Luxurious Listings by Price</vt:lpstr>
      <vt:lpstr>   Word Cloud: Most Reviewed Hosts of Luxurious Listings</vt:lpstr>
      <vt:lpstr>   Location of Luxurious Listings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Air BnB 2019 Analysis</dc:title>
  <dc:creator>Anshul Kumar</dc:creator>
  <cp:lastModifiedBy>Anshul Kumar</cp:lastModifiedBy>
  <cp:revision>164</cp:revision>
  <dcterms:created xsi:type="dcterms:W3CDTF">2020-06-03T05:38:33Z</dcterms:created>
  <dcterms:modified xsi:type="dcterms:W3CDTF">2020-06-07T23:49:20Z</dcterms:modified>
</cp:coreProperties>
</file>